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9" r:id="rId2"/>
    <p:sldId id="278" r:id="rId3"/>
    <p:sldId id="308" r:id="rId4"/>
    <p:sldId id="323" r:id="rId5"/>
    <p:sldId id="324" r:id="rId6"/>
    <p:sldId id="306" r:id="rId7"/>
    <p:sldId id="320" r:id="rId8"/>
    <p:sldId id="325" r:id="rId9"/>
    <p:sldId id="312" r:id="rId10"/>
    <p:sldId id="280" r:id="rId11"/>
    <p:sldId id="266" r:id="rId12"/>
    <p:sldId id="267" r:id="rId13"/>
    <p:sldId id="322" r:id="rId14"/>
    <p:sldId id="292" r:id="rId15"/>
    <p:sldId id="273" r:id="rId16"/>
    <p:sldId id="284" r:id="rId17"/>
    <p:sldId id="31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B28CC49-CEA3-4087-AD25-0B6D308DBA69}">
          <p14:sldIdLst>
            <p14:sldId id="279"/>
            <p14:sldId id="278"/>
            <p14:sldId id="308"/>
            <p14:sldId id="323"/>
            <p14:sldId id="324"/>
            <p14:sldId id="306"/>
            <p14:sldId id="320"/>
            <p14:sldId id="325"/>
            <p14:sldId id="312"/>
            <p14:sldId id="280"/>
            <p14:sldId id="266"/>
            <p14:sldId id="267"/>
            <p14:sldId id="322"/>
            <p14:sldId id="292"/>
            <p14:sldId id="273"/>
            <p14:sldId id="284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 varScale="1">
        <p:scale>
          <a:sx n="67" d="100"/>
          <a:sy n="67" d="100"/>
        </p:scale>
        <p:origin x="14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0865-ABF9-4E91-A6CA-8778FD8A506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897C-DF5F-438F-A5D0-8278BE7D83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0865-ABF9-4E91-A6CA-8778FD8A506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897C-DF5F-438F-A5D0-8278BE7D8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0865-ABF9-4E91-A6CA-8778FD8A506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897C-DF5F-438F-A5D0-8278BE7D8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0865-ABF9-4E91-A6CA-8778FD8A506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897C-DF5F-438F-A5D0-8278BE7D8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0865-ABF9-4E91-A6CA-8778FD8A506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2FD897C-DF5F-438F-A5D0-8278BE7D8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0865-ABF9-4E91-A6CA-8778FD8A506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897C-DF5F-438F-A5D0-8278BE7D8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0865-ABF9-4E91-A6CA-8778FD8A506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897C-DF5F-438F-A5D0-8278BE7D8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0865-ABF9-4E91-A6CA-8778FD8A506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897C-DF5F-438F-A5D0-8278BE7D8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0865-ABF9-4E91-A6CA-8778FD8A506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897C-DF5F-438F-A5D0-8278BE7D8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0865-ABF9-4E91-A6CA-8778FD8A506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897C-DF5F-438F-A5D0-8278BE7D8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0865-ABF9-4E91-A6CA-8778FD8A506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897C-DF5F-438F-A5D0-8278BE7D8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760865-ABF9-4E91-A6CA-8778FD8A506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FD897C-DF5F-438F-A5D0-8278BE7D8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>ГБОУ Школа №947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dirty="0"/>
              <a:t> </a:t>
            </a:r>
            <a:r>
              <a:rPr lang="ru-RU" sz="2000" dirty="0"/>
              <a:t>Музей «Аллея Славы»</a:t>
            </a:r>
          </a:p>
          <a:p>
            <a:pPr marL="137160" indent="0" algn="ctr">
              <a:buNone/>
            </a:pPr>
            <a:r>
              <a:rPr lang="ru-RU" sz="2000" dirty="0"/>
              <a:t>  ветеранов Великой Отечественной войны</a:t>
            </a:r>
          </a:p>
          <a:p>
            <a:pPr marL="137160" indent="0" algn="ctr">
              <a:buNone/>
            </a:pPr>
            <a:r>
              <a:rPr lang="ru-RU" sz="2000" dirty="0" smtClean="0"/>
              <a:t>Бирюлёво </a:t>
            </a:r>
            <a:r>
              <a:rPr lang="ru-RU" sz="2000" dirty="0"/>
              <a:t>Восточное</a:t>
            </a:r>
            <a:r>
              <a:rPr lang="ru-RU" sz="2000" dirty="0" smtClean="0"/>
              <a:t>.</a:t>
            </a:r>
          </a:p>
          <a:p>
            <a:pPr marL="137160" indent="0" algn="ctr">
              <a:buNone/>
            </a:pPr>
            <a:endParaRPr lang="ru-RU" sz="2000" dirty="0" smtClean="0"/>
          </a:p>
          <a:p>
            <a:pPr marL="137160" indent="0" algn="ctr">
              <a:buNone/>
            </a:pPr>
            <a:r>
              <a:rPr lang="ru-RU" dirty="0" smtClean="0"/>
              <a:t>Фестиваль «Духовные скрепы Отечества»-</a:t>
            </a:r>
          </a:p>
          <a:p>
            <a:pPr marL="137160" indent="0" algn="ctr">
              <a:buNone/>
            </a:pPr>
            <a:r>
              <a:rPr lang="ru-RU" dirty="0" smtClean="0"/>
              <a:t>«От Руси к России»</a:t>
            </a:r>
            <a:endParaRPr lang="ru-RU" dirty="0"/>
          </a:p>
          <a:p>
            <a:pPr marL="137160" indent="0" algn="ctr">
              <a:buNone/>
            </a:pPr>
            <a:r>
              <a:rPr lang="ru-RU" dirty="0" smtClean="0"/>
              <a:t>День </a:t>
            </a:r>
            <a:r>
              <a:rPr lang="ru-RU" dirty="0"/>
              <a:t>народного единства.</a:t>
            </a:r>
            <a:br>
              <a:rPr lang="ru-RU" dirty="0"/>
            </a:br>
            <a:endParaRPr lang="ru-RU" dirty="0"/>
          </a:p>
          <a:p>
            <a:pPr algn="ctr"/>
            <a:endParaRPr lang="ru-RU" dirty="0" smtClean="0"/>
          </a:p>
          <a:p>
            <a:pPr marL="137160" indent="0" algn="ctr">
              <a:buNone/>
            </a:pPr>
            <a:r>
              <a:rPr lang="ru-RU" dirty="0" smtClean="0"/>
              <a:t>Москва </a:t>
            </a:r>
            <a:r>
              <a:rPr lang="ru-RU" dirty="0" smtClean="0"/>
              <a:t>2020год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" r="6546"/>
          <a:stretch/>
        </p:blipFill>
        <p:spPr>
          <a:xfrm>
            <a:off x="107504" y="39214"/>
            <a:ext cx="1666528" cy="2304256"/>
          </a:xfrm>
          <a:prstGeom prst="rect">
            <a:avLst/>
          </a:prstGeom>
        </p:spPr>
      </p:pic>
      <p:pic>
        <p:nvPicPr>
          <p:cNvPr id="5" name="Безымянны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1168" y="618712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Польские захватчики.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Горит, пылает , стонет Русь</a:t>
            </a:r>
          </a:p>
          <a:p>
            <a:r>
              <a:rPr lang="ru-RU" i="1" dirty="0" smtClean="0"/>
              <a:t>Под игом польских банд…</a:t>
            </a:r>
          </a:p>
          <a:p>
            <a:r>
              <a:rPr lang="ru-RU" i="1" dirty="0" smtClean="0"/>
              <a:t>И стойко бились москвичи</a:t>
            </a:r>
          </a:p>
          <a:p>
            <a:r>
              <a:rPr lang="ru-RU" i="1" dirty="0" smtClean="0"/>
              <a:t>Со шляхтой  и огнём.</a:t>
            </a:r>
          </a:p>
          <a:p>
            <a:r>
              <a:rPr lang="ru-RU" i="1" dirty="0" smtClean="0"/>
              <a:t>Всё обгорело, вся Москва- до каменной стены.</a:t>
            </a:r>
          </a:p>
          <a:p>
            <a:r>
              <a:rPr lang="ru-RU" i="1" dirty="0" smtClean="0"/>
              <a:t>Дома, деревья и трава обуглены черны.</a:t>
            </a:r>
            <a:endParaRPr lang="ru-RU" i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+mn-lt"/>
              </a:rPr>
              <a:t>После взятия Смоленска поляками Сигизмунд3 открыто заявил о своём намерении стать русским царём. Активизировались и шведы, воспользовались предательством бояр захватили Новгород и устроили резню. Новгород фактически стал принадлежать шведам. Однако, Псков взять шведам не удалось.</a:t>
            </a:r>
            <a:endParaRPr lang="ru-RU" sz="2000" dirty="0">
              <a:latin typeface="+mn-lt"/>
            </a:endParaRPr>
          </a:p>
        </p:txBody>
      </p:sp>
      <p:pic>
        <p:nvPicPr>
          <p:cNvPr id="4" name="Содержимое 3" descr="minin_pogarsky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857364"/>
            <a:ext cx="7786742" cy="4643470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inin_pogarsky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877" y="274638"/>
            <a:ext cx="8358246" cy="5951559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6034722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В 1612году Пожарский и Минин перешли из Новгорода в Ярославль, чтобы не дать полякам захватить его и преградить путь на Москву. Сюда из Казани была прислана чудотворная икона Богородицы. Найдена была эта икона девочкой Матроной.</a:t>
            </a:r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i="1" dirty="0" smtClean="0"/>
              <a:t>Великой Божьей Матери иконе</a:t>
            </a:r>
          </a:p>
          <a:p>
            <a:pPr marL="137160" indent="0">
              <a:buNone/>
            </a:pPr>
            <a:r>
              <a:rPr lang="ru-RU" i="1" dirty="0" smtClean="0"/>
              <a:t>Со Спасителем- Младенцем на руках,</a:t>
            </a:r>
          </a:p>
          <a:p>
            <a:pPr marL="137160" indent="0">
              <a:buNone/>
            </a:pPr>
            <a:r>
              <a:rPr lang="ru-RU" i="1" dirty="0" smtClean="0"/>
              <a:t>На пепелище посланной Матроне,</a:t>
            </a:r>
          </a:p>
          <a:p>
            <a:pPr marL="137160" indent="0">
              <a:buNone/>
            </a:pPr>
            <a:r>
              <a:rPr lang="ru-RU" i="1" dirty="0" smtClean="0"/>
              <a:t>Дано спасать святую Русь в веках.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708920"/>
            <a:ext cx="2162176" cy="320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11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/>
              <a:t>Пойдём –ко мы сражаться</a:t>
            </a:r>
          </a:p>
          <a:p>
            <a:r>
              <a:rPr lang="ru-RU" i="1" dirty="0" smtClean="0"/>
              <a:t>За матушку за родную землю,</a:t>
            </a:r>
          </a:p>
          <a:p>
            <a:r>
              <a:rPr lang="ru-RU" i="1" dirty="0" smtClean="0"/>
              <a:t>За родную землю, за славный город Москву:</a:t>
            </a:r>
          </a:p>
          <a:p>
            <a:r>
              <a:rPr lang="ru-RU" i="1" dirty="0" smtClean="0"/>
              <a:t> Уж заполонили- то Москву</a:t>
            </a:r>
          </a:p>
          <a:p>
            <a:r>
              <a:rPr lang="ru-RU" i="1" dirty="0" smtClean="0"/>
              <a:t>Проклятые народы, поляки злы!</a:t>
            </a:r>
          </a:p>
          <a:p>
            <a:r>
              <a:rPr lang="ru-RU" i="1" dirty="0" smtClean="0"/>
              <a:t>Разобьём их, много перевешаем.</a:t>
            </a:r>
          </a:p>
          <a:p>
            <a:r>
              <a:rPr lang="ru-RU" i="1" dirty="0" smtClean="0"/>
              <a:t>Самого то Сигизмунда короля их в полон возьмём,</a:t>
            </a:r>
          </a:p>
          <a:p>
            <a:r>
              <a:rPr lang="ru-RU" i="1" dirty="0" smtClean="0"/>
              <a:t>Освободим мы матушку Москву от поляков злых!</a:t>
            </a:r>
            <a:endParaRPr lang="ru-RU" i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inin_pogarsky_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5" y="285728"/>
            <a:ext cx="8001056" cy="6311624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6000">
        <p15:prstTrans prst="peelOff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1338"/>
          </a:xfrm>
        </p:spPr>
        <p:txBody>
          <a:bodyPr>
            <a:normAutofit/>
          </a:bodyPr>
          <a:lstStyle/>
          <a:p>
            <a:r>
              <a:rPr lang="ru-RU" dirty="0" smtClean="0"/>
              <a:t>Слава народу победителю!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sz="2200" i="1" dirty="0" smtClean="0"/>
              <a:t>Двум героям всей страны</a:t>
            </a:r>
          </a:p>
          <a:p>
            <a:pPr marL="137160" indent="0">
              <a:buNone/>
            </a:pPr>
            <a:r>
              <a:rPr lang="ru-RU" sz="2200" i="1" dirty="0" smtClean="0"/>
              <a:t>В знак того, что был избавлен</a:t>
            </a:r>
          </a:p>
          <a:p>
            <a:pPr marL="137160" indent="0">
              <a:buNone/>
            </a:pPr>
            <a:r>
              <a:rPr lang="ru-RU" sz="2200" i="1" dirty="0" smtClean="0"/>
              <a:t>От несчастья край родной</a:t>
            </a:r>
          </a:p>
          <a:p>
            <a:pPr marL="137160" indent="0">
              <a:buNone/>
            </a:pPr>
            <a:r>
              <a:rPr lang="ru-RU" sz="2200" i="1" dirty="0" smtClean="0"/>
              <a:t>И начертано на нём</a:t>
            </a:r>
          </a:p>
          <a:p>
            <a:pPr marL="137160" indent="0">
              <a:buNone/>
            </a:pPr>
            <a:r>
              <a:rPr lang="ru-RU" sz="2200" i="1" dirty="0" smtClean="0"/>
              <a:t>«Гражданину Минину и </a:t>
            </a:r>
          </a:p>
          <a:p>
            <a:pPr marL="137160" indent="0">
              <a:buNone/>
            </a:pPr>
            <a:r>
              <a:rPr lang="ru-RU" sz="2200" i="1" dirty="0" smtClean="0"/>
              <a:t>князю Пожарскому-</a:t>
            </a:r>
          </a:p>
          <a:p>
            <a:pPr marL="137160" indent="0">
              <a:buNone/>
            </a:pPr>
            <a:r>
              <a:rPr lang="ru-RU" sz="2200" i="1" dirty="0" smtClean="0"/>
              <a:t>Благодарная Россия».</a:t>
            </a:r>
          </a:p>
          <a:p>
            <a:pPr marL="137160" indent="0">
              <a:buNone/>
            </a:pPr>
            <a:endParaRPr lang="ru-RU" sz="2200" i="1" dirty="0"/>
          </a:p>
          <a:p>
            <a:pPr marL="137160" indent="0">
              <a:buNone/>
            </a:pPr>
            <a:endParaRPr lang="ru-RU" sz="2200" i="1" dirty="0" smtClean="0"/>
          </a:p>
          <a:p>
            <a:pPr marL="137160" indent="0">
              <a:buNone/>
            </a:pPr>
            <a:endParaRPr lang="ru-RU" sz="1800" i="1" dirty="0"/>
          </a:p>
          <a:p>
            <a:pPr marL="137160" indent="0">
              <a:buNone/>
            </a:pPr>
            <a:endParaRPr lang="ru-RU" sz="1800" i="1" dirty="0" smtClean="0"/>
          </a:p>
          <a:p>
            <a:pPr marL="137160" indent="0">
              <a:buNone/>
            </a:pPr>
            <a:endParaRPr lang="ru-RU" sz="1800" i="1" dirty="0" smtClean="0"/>
          </a:p>
          <a:p>
            <a:pPr marL="137160" indent="0">
              <a:buNone/>
            </a:pPr>
            <a:endParaRPr lang="ru-RU" sz="1800" i="1" dirty="0"/>
          </a:p>
          <a:p>
            <a:pPr marL="137160" indent="0">
              <a:buNone/>
            </a:pPr>
            <a:r>
              <a:rPr lang="ru-RU" sz="2400" i="1" dirty="0"/>
              <a:t>Добрый памятник поставлен.20февраля 1818 года был открыт памятник в Москве (скульптор </a:t>
            </a:r>
            <a:r>
              <a:rPr lang="ru-RU" sz="2400" i="1" dirty="0" err="1"/>
              <a:t>Мартос</a:t>
            </a:r>
            <a:r>
              <a:rPr lang="ru-RU" sz="2400" i="1" dirty="0"/>
              <a:t>), а в 1826году в Нижнем Новгороде</a:t>
            </a:r>
          </a:p>
          <a:p>
            <a:pPr marL="137160" indent="0">
              <a:buNone/>
            </a:pPr>
            <a:endParaRPr lang="ru-RU" sz="1800" i="1" dirty="0" smtClean="0"/>
          </a:p>
          <a:p>
            <a:pPr marL="137160" indent="0">
              <a:buNone/>
            </a:pPr>
            <a:endParaRPr lang="ru-RU" sz="1800" i="1" dirty="0" smtClean="0"/>
          </a:p>
          <a:p>
            <a:pPr marL="137160" indent="0">
              <a:buNone/>
            </a:pPr>
            <a:endParaRPr lang="ru-RU" sz="1800" i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61338"/>
            <a:ext cx="3333056" cy="4395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peelOff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Этот урок важен для нашего будущего. Его нужно твёрдо выучить нашему поколению, чтобы избежать новой смуты, в которую многие хотели бы ввергнуть Россию. </a:t>
            </a:r>
          </a:p>
          <a:p>
            <a:pPr marL="137160" indent="0" algn="ctr">
              <a:buNone/>
            </a:pPr>
            <a:r>
              <a:rPr lang="ru-RU" dirty="0" smtClean="0"/>
              <a:t>Его нужно выучить, чтобы понять: Россия может выжить и утвердиться, как мощная сила в истории только при условии единства </a:t>
            </a:r>
          </a:p>
          <a:p>
            <a:pPr algn="ctr"/>
            <a:r>
              <a:rPr lang="ru-RU" b="1" i="1" u="sng" dirty="0" smtClean="0"/>
              <a:t>ВСЕХ</a:t>
            </a:r>
            <a:r>
              <a:rPr lang="ru-RU" sz="3200" b="1" i="1" u="sng" dirty="0" smtClean="0"/>
              <a:t> СЛОЁВ ОБЩЕСТВА</a:t>
            </a:r>
            <a:r>
              <a:rPr lang="ru-RU" b="1" i="1" u="sng" dirty="0" smtClean="0"/>
              <a:t>, единства НАРОДА и ВЛАСТИ, единства ПРЕВЫШЕ НАЦИОНАЛЬНЫХ  и  ПОЛИТИЧЕСКИХ РАЗЛИЧИЙ!</a:t>
            </a:r>
            <a:endParaRPr lang="ru-RU" b="1" i="1" u="sng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peelOff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inin_pogarsky_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215369" cy="6022997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Начало Смутного времени.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Началу Смутного времени предшествовала длительная и изнурительная  Ливонская война (1558-1583), которую вёл на западных границах Иван4, цель  - выход к Балтийскому морю. </a:t>
            </a:r>
            <a:r>
              <a:rPr lang="ru-RU" sz="2400" b="1" i="1" dirty="0" smtClean="0"/>
              <a:t>Но эта война приобрела вид общеевропейского крестового похода против России</a:t>
            </a:r>
            <a:r>
              <a:rPr lang="ru-RU" sz="2400" i="1" dirty="0" smtClean="0"/>
              <a:t>. </a:t>
            </a:r>
            <a:r>
              <a:rPr lang="ru-RU" sz="2400" dirty="0" smtClean="0"/>
              <a:t>В итоге войны  Россия утратила «морские ворота» на  Балтике, запасы страны были истощены. Царь Иван Грозный впал в глубокую  депрессию , 19марта 1584года скончался. Власть  перешла в руки  слабоумному сыну царя Фёдору. У Ивана Грозного был ещё малолетний сын  Дмитрий, в 1591году он умирает в Угличе. Фёдор правил 14 лет , в 1598году скончался, с его смертью прервалась династия князей Рюриковичей.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8000">
        <p15:prstTrans prst="peelOff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0"/>
          <a:stretch/>
        </p:blipFill>
        <p:spPr>
          <a:xfrm>
            <a:off x="755576" y="404664"/>
            <a:ext cx="7931224" cy="6048672"/>
          </a:xfrm>
        </p:spPr>
      </p:pic>
    </p:spTree>
    <p:extLst>
      <p:ext uri="{BB962C8B-B14F-4D97-AF65-F5344CB8AC3E}">
        <p14:creationId xmlns:p14="http://schemas.microsoft.com/office/powerpoint/2010/main" val="2215062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7000">
        <p15:prstTrans prst="peelOff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Романов Михаил Фёдорович</a:t>
            </a:r>
            <a:endParaRPr lang="ru-RU" dirty="0"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52736"/>
            <a:ext cx="4896544" cy="5539754"/>
          </a:xfrm>
        </p:spPr>
      </p:pic>
    </p:spTree>
    <p:extLst>
      <p:ext uri="{BB962C8B-B14F-4D97-AF65-F5344CB8AC3E}">
        <p14:creationId xmlns:p14="http://schemas.microsoft.com/office/powerpoint/2010/main" val="862917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" y="116632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+mn-lt"/>
              </a:rPr>
              <a:t>Династический кризис перерос  в национально – государственный. Единое государство  распалось, появились </a:t>
            </a:r>
            <a:r>
              <a:rPr lang="ru-RU" sz="2800" dirty="0" smtClean="0">
                <a:latin typeface="+mn-lt"/>
              </a:rPr>
              <a:t>многочисленные </a:t>
            </a:r>
            <a:r>
              <a:rPr lang="ru-RU" sz="2800" dirty="0">
                <a:latin typeface="+mn-lt"/>
              </a:rPr>
              <a:t>самозванцы.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Лже</a:t>
            </a:r>
            <a:r>
              <a:rPr lang="ru-RU" sz="2200" dirty="0">
                <a:latin typeface="+mn-lt"/>
              </a:rPr>
              <a:t>д</a:t>
            </a:r>
            <a:r>
              <a:rPr lang="ru-RU" sz="2800" dirty="0">
                <a:latin typeface="+mn-lt"/>
              </a:rPr>
              <a:t>митрий1 </a:t>
            </a:r>
            <a:r>
              <a:rPr lang="ru-RU" sz="2800" dirty="0" smtClean="0">
                <a:latin typeface="+mn-lt"/>
              </a:rPr>
              <a:t>и   Польский король Сигизмунд3</a:t>
            </a:r>
            <a:endParaRPr lang="ru-RU" sz="2000" dirty="0">
              <a:latin typeface="+mn-lt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829" r="3420"/>
          <a:stretch>
            <a:fillRect/>
          </a:stretch>
        </p:blipFill>
        <p:spPr>
          <a:xfrm>
            <a:off x="571472" y="1916832"/>
            <a:ext cx="3786214" cy="42268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P10401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5802" t="7364" r="18750"/>
          <a:stretch>
            <a:fillRect/>
          </a:stretch>
        </p:blipFill>
        <p:spPr>
          <a:xfrm>
            <a:off x="5000628" y="1916832"/>
            <a:ext cx="3714776" cy="42268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9614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+mn-lt"/>
              </a:rPr>
              <a:t>В лихие годы польского нашествия на Русь всенародный отпор  врагу возглавили монахи Троице – Сергиевой Лавры и Патриарх </a:t>
            </a:r>
            <a:r>
              <a:rPr lang="ru-RU" sz="2000" dirty="0" err="1" smtClean="0">
                <a:latin typeface="+mn-lt"/>
              </a:rPr>
              <a:t>Гермоген</a:t>
            </a:r>
            <a:r>
              <a:rPr lang="ru-RU" sz="2000" dirty="0" smtClean="0">
                <a:latin typeface="+mn-lt"/>
              </a:rPr>
              <a:t>. От Патриарха и Лавры рассылались во все концы Руси грамоты с призывом объединиться против захватчиков.</a:t>
            </a:r>
            <a:endParaRPr lang="ru-RU" sz="2000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69948"/>
            <a:ext cx="3486150" cy="426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28800"/>
            <a:ext cx="4830688" cy="48916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373177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44" y="620688"/>
            <a:ext cx="7877380" cy="5848599"/>
          </a:xfrm>
        </p:spPr>
      </p:pic>
    </p:spTree>
    <p:extLst>
      <p:ext uri="{BB962C8B-B14F-4D97-AF65-F5344CB8AC3E}">
        <p14:creationId xmlns:p14="http://schemas.microsoft.com/office/powerpoint/2010/main" val="3232628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+mn-lt"/>
              </a:rPr>
              <a:t>Кузьма Минин , Дмитрий Пожарский –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Герои земли русской.</a:t>
            </a:r>
            <a:endParaRPr lang="ru-RU" sz="3600" dirty="0">
              <a:latin typeface="+mn-lt"/>
            </a:endParaRPr>
          </a:p>
        </p:txBody>
      </p:sp>
      <p:pic>
        <p:nvPicPr>
          <p:cNvPr id="5" name="Содержимое 4" descr="0100009fd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5363" t="4103" r="6084" b="4349"/>
          <a:stretch>
            <a:fillRect/>
          </a:stretch>
        </p:blipFill>
        <p:spPr>
          <a:xfrm>
            <a:off x="1000100" y="1571612"/>
            <a:ext cx="3214710" cy="4572032"/>
          </a:xfrm>
        </p:spPr>
      </p:pic>
      <p:pic>
        <p:nvPicPr>
          <p:cNvPr id="6" name="Содержимое 5" descr="59735_html_2ad69a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83413" y="1600200"/>
            <a:ext cx="3168174" cy="4525963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1201</TotalTime>
  <Words>520</Words>
  <Application>Microsoft Office PowerPoint</Application>
  <PresentationFormat>Экран (4:3)</PresentationFormat>
  <Paragraphs>57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ГБОУ Школа №947</vt:lpstr>
      <vt:lpstr>Презентация PowerPoint</vt:lpstr>
      <vt:lpstr>Начало Смутного времени.</vt:lpstr>
      <vt:lpstr>Презентация PowerPoint</vt:lpstr>
      <vt:lpstr>Романов Михаил Фёдорович</vt:lpstr>
      <vt:lpstr>Династический кризис перерос  в национально – государственный. Единое государство  распалось, появились многочисленные самозванцы. Лжедмитрий1 и   Польский король Сигизмунд3</vt:lpstr>
      <vt:lpstr>В лихие годы польского нашествия на Русь всенародный отпор  врагу возглавили монахи Троице – Сергиевой Лавры и Патриарх Гермоген. От Патриарха и Лавры рассылались во все концы Руси грамоты с призывом объединиться против захватчиков.</vt:lpstr>
      <vt:lpstr>Презентация PowerPoint</vt:lpstr>
      <vt:lpstr>Кузьма Минин , Дмитрий Пожарский – Герои земли русской.</vt:lpstr>
      <vt:lpstr>Польские захватчики.</vt:lpstr>
      <vt:lpstr>После взятия Смоленска поляками Сигизмунд3 открыто заявил о своём намерении стать русским царём. Активизировались и шведы, воспользовались предательством бояр захватили Новгород и устроили резню. Новгород фактически стал принадлежать шведам. Однако, Псков взять шведам не удалось.</vt:lpstr>
      <vt:lpstr>Презентация PowerPoint</vt:lpstr>
      <vt:lpstr>Презентация PowerPoint</vt:lpstr>
      <vt:lpstr>Презентация PowerPoint</vt:lpstr>
      <vt:lpstr>Презентация PowerPoint</vt:lpstr>
      <vt:lpstr>Слава народу победителю!</vt:lpstr>
      <vt:lpstr>Презентация PowerPoint</vt:lpstr>
    </vt:vector>
  </TitlesOfParts>
  <Company>ГОУ СОШ 947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ноября</dc:title>
  <dc:creator>Пользователь</dc:creator>
  <cp:lastModifiedBy>Пользователь</cp:lastModifiedBy>
  <cp:revision>152</cp:revision>
  <dcterms:created xsi:type="dcterms:W3CDTF">2012-10-26T12:29:02Z</dcterms:created>
  <dcterms:modified xsi:type="dcterms:W3CDTF">2020-10-26T12:03:35Z</dcterms:modified>
</cp:coreProperties>
</file>